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Quattrocento" charset="1" panose="02020502030000000404"/>
      <p:regular r:id="rId14"/>
    </p:embeddedFont>
    <p:embeddedFont>
      <p:font typeface="Quattrocento Bold" charset="1" panose="020208020300000004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youtube.com/watch?v=HKH7_n425Ss" TargetMode="External" Type="http://schemas.openxmlformats.org/officeDocument/2006/relationships/hyperlink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gif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youtube.com/watch?v=HKH7_n425Ss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56791" y="2388906"/>
            <a:ext cx="8974418" cy="607665"/>
            <a:chOff x="0" y="0"/>
            <a:chExt cx="1778199" cy="1204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8199" cy="120403"/>
            </a:xfrm>
            <a:custGeom>
              <a:avLst/>
              <a:gdLst/>
              <a:ahLst/>
              <a:cxnLst/>
              <a:rect r="r" b="b" t="t" l="l"/>
              <a:pathLst>
                <a:path h="120403" w="1778199">
                  <a:moveTo>
                    <a:pt x="0" y="0"/>
                  </a:moveTo>
                  <a:lnTo>
                    <a:pt x="1778199" y="0"/>
                  </a:lnTo>
                  <a:lnTo>
                    <a:pt x="1778199" y="120403"/>
                  </a:lnTo>
                  <a:lnTo>
                    <a:pt x="0" y="120403"/>
                  </a:lnTo>
                  <a:close/>
                </a:path>
              </a:pathLst>
            </a:custGeom>
            <a:solidFill>
              <a:srgbClr val="EDE7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778199" cy="177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84568" y="5143500"/>
            <a:ext cx="6858000" cy="4114800"/>
          </a:xfrm>
          <a:custGeom>
            <a:avLst/>
            <a:gdLst/>
            <a:ahLst/>
            <a:cxnLst/>
            <a:rect r="r" b="b" t="t" l="l"/>
            <a:pathLst>
              <a:path h="4114800" w="6858000">
                <a:moveTo>
                  <a:pt x="0" y="0"/>
                </a:moveTo>
                <a:lnTo>
                  <a:pt x="6858000" y="0"/>
                </a:lnTo>
                <a:lnTo>
                  <a:pt x="685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43609" y="3453931"/>
            <a:ext cx="10200783" cy="71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8"/>
              </a:lnSpc>
            </a:pPr>
            <a:r>
              <a:rPr lang="en-US" sz="4120" spc="824">
                <a:solidFill>
                  <a:srgbClr val="000000"/>
                </a:solidFill>
                <a:latin typeface="Quattrocento"/>
              </a:rPr>
              <a:t>BY: JASMIN RUTTER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98087" y="1619317"/>
            <a:ext cx="9691827" cy="1386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1"/>
              </a:lnSpc>
            </a:pPr>
            <a:r>
              <a:rPr lang="en-US" sz="8108" spc="1621">
                <a:solidFill>
                  <a:srgbClr val="000000"/>
                </a:solidFill>
                <a:latin typeface="Quattrocento"/>
              </a:rPr>
              <a:t>ANIMATION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30081" y="1027673"/>
            <a:ext cx="10768051" cy="459255"/>
            <a:chOff x="0" y="0"/>
            <a:chExt cx="2836030" cy="1209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6030" cy="120956"/>
            </a:xfrm>
            <a:custGeom>
              <a:avLst/>
              <a:gdLst/>
              <a:ahLst/>
              <a:cxnLst/>
              <a:rect r="r" b="b" t="t" l="l"/>
              <a:pathLst>
                <a:path h="120956" w="2836030">
                  <a:moveTo>
                    <a:pt x="0" y="0"/>
                  </a:moveTo>
                  <a:lnTo>
                    <a:pt x="2836030" y="0"/>
                  </a:lnTo>
                  <a:lnTo>
                    <a:pt x="2836030" y="120956"/>
                  </a:lnTo>
                  <a:lnTo>
                    <a:pt x="0" y="120956"/>
                  </a:lnTo>
                  <a:close/>
                </a:path>
              </a:pathLst>
            </a:custGeom>
            <a:solidFill>
              <a:srgbClr val="EDE7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836030" cy="178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94237" y="6134797"/>
            <a:ext cx="5076068" cy="8304405"/>
          </a:xfrm>
          <a:custGeom>
            <a:avLst/>
            <a:gdLst/>
            <a:ahLst/>
            <a:cxnLst/>
            <a:rect r="r" b="b" t="t" l="l"/>
            <a:pathLst>
              <a:path h="8304405" w="5076068">
                <a:moveTo>
                  <a:pt x="0" y="0"/>
                </a:moveTo>
                <a:lnTo>
                  <a:pt x="5076068" y="0"/>
                </a:lnTo>
                <a:lnTo>
                  <a:pt x="5076068" y="8304406"/>
                </a:lnTo>
                <a:lnTo>
                  <a:pt x="0" y="830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75951" y="6134797"/>
            <a:ext cx="6971814" cy="7789737"/>
          </a:xfrm>
          <a:custGeom>
            <a:avLst/>
            <a:gdLst/>
            <a:ahLst/>
            <a:cxnLst/>
            <a:rect r="r" b="b" t="t" l="l"/>
            <a:pathLst>
              <a:path h="7789737" w="6971814">
                <a:moveTo>
                  <a:pt x="0" y="0"/>
                </a:moveTo>
                <a:lnTo>
                  <a:pt x="6971814" y="0"/>
                </a:lnTo>
                <a:lnTo>
                  <a:pt x="6971814" y="7789737"/>
                </a:lnTo>
                <a:lnTo>
                  <a:pt x="0" y="77897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84433" y="437123"/>
            <a:ext cx="1097348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1200">
                <a:solidFill>
                  <a:srgbClr val="000000"/>
                </a:solidFill>
                <a:latin typeface="Quattrocento Bold"/>
              </a:rPr>
              <a:t>WHAT IS ANIMATION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5232" y="1777591"/>
            <a:ext cx="14817535" cy="382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85" indent="-334642" lvl="1">
              <a:lnSpc>
                <a:spcPts val="6199"/>
              </a:lnSpc>
              <a:buFont typeface="Arial"/>
              <a:buChar char="•"/>
            </a:pPr>
            <a:r>
              <a:rPr lang="en-US" sz="3099" spc="154">
                <a:solidFill>
                  <a:srgbClr val="000000"/>
                </a:solidFill>
                <a:latin typeface="Quattrocento"/>
              </a:rPr>
              <a:t>Illusion of motion through photographing drawings, models, or puppets</a:t>
            </a:r>
          </a:p>
          <a:p>
            <a:pPr marL="669285" indent="-334642" lvl="1">
              <a:lnSpc>
                <a:spcPts val="6199"/>
              </a:lnSpc>
              <a:buFont typeface="Arial"/>
              <a:buChar char="•"/>
            </a:pPr>
            <a:r>
              <a:rPr lang="en-US" sz="3099" spc="154">
                <a:solidFill>
                  <a:srgbClr val="000000"/>
                </a:solidFill>
                <a:latin typeface="Quattrocento"/>
              </a:rPr>
              <a:t>Frames are shown in fast succession</a:t>
            </a:r>
          </a:p>
          <a:p>
            <a:pPr marL="669285" indent="-334642" lvl="1">
              <a:lnSpc>
                <a:spcPts val="6199"/>
              </a:lnSpc>
              <a:buFont typeface="Arial"/>
              <a:buChar char="•"/>
            </a:pPr>
            <a:r>
              <a:rPr lang="en-US" sz="3099" spc="154">
                <a:solidFill>
                  <a:srgbClr val="000000"/>
                </a:solidFill>
                <a:latin typeface="Quattrocento"/>
              </a:rPr>
              <a:t>Brain blends frames into single moving image</a:t>
            </a:r>
          </a:p>
          <a:p>
            <a:pPr marL="669285" indent="-334642" lvl="1">
              <a:lnSpc>
                <a:spcPts val="6199"/>
              </a:lnSpc>
              <a:buFont typeface="Arial"/>
              <a:buChar char="•"/>
            </a:pPr>
            <a:r>
              <a:rPr lang="en-US" sz="3099" spc="154">
                <a:solidFill>
                  <a:srgbClr val="000000"/>
                </a:solidFill>
                <a:latin typeface="Quattrocento"/>
              </a:rPr>
              <a:t>Origin: hand drawn on translucent paper and photographed</a:t>
            </a:r>
          </a:p>
          <a:p>
            <a:pPr marL="669285" indent="-334642" lvl="1">
              <a:lnSpc>
                <a:spcPts val="6199"/>
              </a:lnSpc>
              <a:buFont typeface="Arial"/>
              <a:buChar char="•"/>
            </a:pPr>
            <a:r>
              <a:rPr lang="en-US" sz="3099" spc="154">
                <a:solidFill>
                  <a:srgbClr val="000000"/>
                </a:solidFill>
                <a:latin typeface="Quattrocento"/>
              </a:rPr>
              <a:t>Present: produced on blender, adobe animation, and unity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31341" y="1028700"/>
            <a:ext cx="14244343" cy="457156"/>
            <a:chOff x="0" y="0"/>
            <a:chExt cx="3751596" cy="1204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51597" cy="120403"/>
            </a:xfrm>
            <a:custGeom>
              <a:avLst/>
              <a:gdLst/>
              <a:ahLst/>
              <a:cxnLst/>
              <a:rect r="r" b="b" t="t" l="l"/>
              <a:pathLst>
                <a:path h="120403" w="3751597">
                  <a:moveTo>
                    <a:pt x="0" y="0"/>
                  </a:moveTo>
                  <a:lnTo>
                    <a:pt x="3751597" y="0"/>
                  </a:lnTo>
                  <a:lnTo>
                    <a:pt x="3751597" y="120403"/>
                  </a:lnTo>
                  <a:lnTo>
                    <a:pt x="0" y="120403"/>
                  </a:lnTo>
                  <a:close/>
                </a:path>
              </a:pathLst>
            </a:custGeom>
            <a:solidFill>
              <a:srgbClr val="EDE7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751596" cy="177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43434" y="4517648"/>
            <a:ext cx="3343171" cy="1851281"/>
          </a:xfrm>
          <a:custGeom>
            <a:avLst/>
            <a:gdLst/>
            <a:ahLst/>
            <a:cxnLst/>
            <a:rect r="r" b="b" t="t" l="l"/>
            <a:pathLst>
              <a:path h="1851281" w="3343171">
                <a:moveTo>
                  <a:pt x="0" y="0"/>
                </a:moveTo>
                <a:lnTo>
                  <a:pt x="3343171" y="0"/>
                </a:lnTo>
                <a:lnTo>
                  <a:pt x="3343171" y="1851281"/>
                </a:lnTo>
                <a:lnTo>
                  <a:pt x="0" y="1851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25164" y="4428186"/>
            <a:ext cx="3420737" cy="2251467"/>
          </a:xfrm>
          <a:custGeom>
            <a:avLst/>
            <a:gdLst/>
            <a:ahLst/>
            <a:cxnLst/>
            <a:rect r="r" b="b" t="t" l="l"/>
            <a:pathLst>
              <a:path h="2251467" w="3420737">
                <a:moveTo>
                  <a:pt x="0" y="0"/>
                </a:moveTo>
                <a:lnTo>
                  <a:pt x="3420737" y="0"/>
                </a:lnTo>
                <a:lnTo>
                  <a:pt x="3420737" y="2251467"/>
                </a:lnTo>
                <a:lnTo>
                  <a:pt x="0" y="22514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48246" y="4517648"/>
            <a:ext cx="2406765" cy="2449634"/>
          </a:xfrm>
          <a:custGeom>
            <a:avLst/>
            <a:gdLst/>
            <a:ahLst/>
            <a:cxnLst/>
            <a:rect r="r" b="b" t="t" l="l"/>
            <a:pathLst>
              <a:path h="2449634" w="2406765">
                <a:moveTo>
                  <a:pt x="0" y="0"/>
                </a:moveTo>
                <a:lnTo>
                  <a:pt x="2406765" y="0"/>
                </a:lnTo>
                <a:lnTo>
                  <a:pt x="2406765" y="2449633"/>
                </a:lnTo>
                <a:lnTo>
                  <a:pt x="0" y="2449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74844" y="4517648"/>
            <a:ext cx="2288180" cy="2196653"/>
          </a:xfrm>
          <a:custGeom>
            <a:avLst/>
            <a:gdLst/>
            <a:ahLst/>
            <a:cxnLst/>
            <a:rect r="r" b="b" t="t" l="l"/>
            <a:pathLst>
              <a:path h="2196653" w="2288180">
                <a:moveTo>
                  <a:pt x="0" y="0"/>
                </a:moveTo>
                <a:lnTo>
                  <a:pt x="2288180" y="0"/>
                </a:lnTo>
                <a:lnTo>
                  <a:pt x="2288180" y="2196653"/>
                </a:lnTo>
                <a:lnTo>
                  <a:pt x="0" y="2196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78207" y="438194"/>
            <a:ext cx="1357845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1200" u="sng">
                <a:solidFill>
                  <a:srgbClr val="000000"/>
                </a:solidFill>
                <a:latin typeface="Quattrocento"/>
                <a:hlinkClick r:id="rId10" tooltip="https://www.youtube.com/watch?v=HKH7_n425Ss"/>
              </a:rPr>
              <a:t>MORE THAN JUST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10683" y="7112536"/>
            <a:ext cx="4090403" cy="141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0"/>
              </a:lnSpc>
            </a:pPr>
            <a:r>
              <a:rPr lang="en-US" sz="3200" spc="160">
                <a:solidFill>
                  <a:srgbClr val="000000"/>
                </a:solidFill>
                <a:latin typeface="Quattrocento"/>
              </a:rPr>
              <a:t>Bridges Language </a:t>
            </a:r>
          </a:p>
          <a:p>
            <a:pPr algn="ctr">
              <a:lnSpc>
                <a:spcPts val="3680"/>
              </a:lnSpc>
            </a:pPr>
            <a:r>
              <a:rPr lang="en-US" sz="3200" spc="160">
                <a:solidFill>
                  <a:srgbClr val="000000"/>
                </a:solidFill>
                <a:latin typeface="Quattrocento"/>
              </a:rPr>
              <a:t>+</a:t>
            </a:r>
          </a:p>
          <a:p>
            <a:pPr algn="ctr">
              <a:lnSpc>
                <a:spcPts val="3680"/>
              </a:lnSpc>
            </a:pPr>
            <a:r>
              <a:rPr lang="en-US" sz="3200" spc="160">
                <a:solidFill>
                  <a:srgbClr val="000000"/>
                </a:solidFill>
                <a:latin typeface="Quattrocento"/>
              </a:rPr>
              <a:t>Cultural Barriers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90331" y="3527307"/>
            <a:ext cx="4090403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0"/>
              </a:lnSpc>
            </a:pPr>
            <a:r>
              <a:rPr lang="en-US" sz="3200" spc="160">
                <a:solidFill>
                  <a:srgbClr val="000000"/>
                </a:solidFill>
                <a:latin typeface="Quattrocento"/>
              </a:rPr>
              <a:t>Fosters Collabs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59356" y="7112536"/>
            <a:ext cx="3785210" cy="141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0"/>
              </a:lnSpc>
            </a:pPr>
            <a:r>
              <a:rPr lang="en-US" sz="3200" spc="160">
                <a:solidFill>
                  <a:srgbClr val="000000"/>
                </a:solidFill>
                <a:latin typeface="Quattrocento"/>
              </a:rPr>
              <a:t>Diverse Voices </a:t>
            </a:r>
          </a:p>
          <a:p>
            <a:pPr algn="ctr">
              <a:lnSpc>
                <a:spcPts val="3680"/>
              </a:lnSpc>
            </a:pPr>
            <a:r>
              <a:rPr lang="en-US" sz="3200" spc="160">
                <a:solidFill>
                  <a:srgbClr val="000000"/>
                </a:solidFill>
                <a:latin typeface="Quattrocento"/>
              </a:rPr>
              <a:t>+ </a:t>
            </a:r>
          </a:p>
          <a:p>
            <a:pPr algn="ctr">
              <a:lnSpc>
                <a:spcPts val="3680"/>
              </a:lnSpc>
            </a:pPr>
            <a:r>
              <a:rPr lang="en-US" sz="3200" spc="160">
                <a:solidFill>
                  <a:srgbClr val="000000"/>
                </a:solidFill>
                <a:latin typeface="Quattrocento"/>
              </a:rPr>
              <a:t>Perspectives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2761" y="3527307"/>
            <a:ext cx="2824516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0"/>
              </a:lnSpc>
            </a:pPr>
            <a:r>
              <a:rPr lang="en-US" sz="3200" spc="160">
                <a:solidFill>
                  <a:srgbClr val="000000"/>
                </a:solidFill>
                <a:latin typeface="Quattrocento"/>
              </a:rPr>
              <a:t>Tells Stories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88439"/>
            <a:ext cx="16230600" cy="426861"/>
            <a:chOff x="0" y="0"/>
            <a:chExt cx="4274726" cy="1124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12424"/>
            </a:xfrm>
            <a:custGeom>
              <a:avLst/>
              <a:gdLst/>
              <a:ahLst/>
              <a:cxnLst/>
              <a:rect r="r" b="b" t="t" l="l"/>
              <a:pathLst>
                <a:path h="112424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12424"/>
                  </a:lnTo>
                  <a:lnTo>
                    <a:pt x="0" y="112424"/>
                  </a:lnTo>
                  <a:close/>
                </a:path>
              </a:pathLst>
            </a:custGeom>
            <a:solidFill>
              <a:srgbClr val="EDE7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274726" cy="169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103159">
            <a:off x="270551" y="8054502"/>
            <a:ext cx="1777877" cy="2003242"/>
          </a:xfrm>
          <a:custGeom>
            <a:avLst/>
            <a:gdLst/>
            <a:ahLst/>
            <a:cxnLst/>
            <a:rect r="r" b="b" t="t" l="l"/>
            <a:pathLst>
              <a:path h="2003242" w="1777877">
                <a:moveTo>
                  <a:pt x="0" y="0"/>
                </a:moveTo>
                <a:lnTo>
                  <a:pt x="1777877" y="0"/>
                </a:lnTo>
                <a:lnTo>
                  <a:pt x="1777877" y="2003241"/>
                </a:lnTo>
                <a:lnTo>
                  <a:pt x="0" y="2003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53497" y="7341700"/>
            <a:ext cx="3157189" cy="2675000"/>
          </a:xfrm>
          <a:custGeom>
            <a:avLst/>
            <a:gdLst/>
            <a:ahLst/>
            <a:cxnLst/>
            <a:rect r="r" b="b" t="t" l="l"/>
            <a:pathLst>
              <a:path h="2675000" w="3157189">
                <a:moveTo>
                  <a:pt x="0" y="0"/>
                </a:moveTo>
                <a:lnTo>
                  <a:pt x="3157189" y="0"/>
                </a:lnTo>
                <a:lnTo>
                  <a:pt x="3157189" y="2675000"/>
                </a:lnTo>
                <a:lnTo>
                  <a:pt x="0" y="267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3616" y="377075"/>
            <a:ext cx="1617568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1200">
                <a:solidFill>
                  <a:srgbClr val="000000"/>
                </a:solidFill>
                <a:latin typeface="Quattrocento Bold"/>
              </a:rPr>
              <a:t>PROBLEMS ANIMATION SOLVED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20360" y="1995485"/>
            <a:ext cx="14447279" cy="7087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7946" indent="-383973" lvl="1">
              <a:lnSpc>
                <a:spcPts val="7113"/>
              </a:lnSpc>
              <a:buFont typeface="Arial"/>
              <a:buChar char="•"/>
            </a:pPr>
            <a:r>
              <a:rPr lang="en-US" sz="3556" spc="177">
                <a:solidFill>
                  <a:srgbClr val="000000"/>
                </a:solidFill>
                <a:latin typeface="Glacial Indifference"/>
              </a:rPr>
              <a:t>Educational Aid</a:t>
            </a:r>
          </a:p>
          <a:p>
            <a:pPr marL="1535891" indent="-511964" lvl="2">
              <a:lnSpc>
                <a:spcPts val="7113"/>
              </a:lnSpc>
              <a:buFont typeface="Arial"/>
              <a:buChar char="⚬"/>
            </a:pPr>
            <a:r>
              <a:rPr lang="en-US" sz="3556" spc="177">
                <a:solidFill>
                  <a:srgbClr val="000000"/>
                </a:solidFill>
                <a:latin typeface="Glacial Indifference"/>
              </a:rPr>
              <a:t>Complex concepts are simplified through engaging visuals</a:t>
            </a:r>
          </a:p>
          <a:p>
            <a:pPr marL="767946" indent="-383973" lvl="1">
              <a:lnSpc>
                <a:spcPts val="7113"/>
              </a:lnSpc>
              <a:buFont typeface="Arial"/>
              <a:buChar char="•"/>
            </a:pPr>
            <a:r>
              <a:rPr lang="en-US" sz="3556" spc="177">
                <a:solidFill>
                  <a:srgbClr val="000000"/>
                </a:solidFill>
                <a:latin typeface="Glacial Indifference"/>
              </a:rPr>
              <a:t>Problem Solving</a:t>
            </a:r>
          </a:p>
          <a:p>
            <a:pPr marL="1535891" indent="-511964" lvl="2">
              <a:lnSpc>
                <a:spcPts val="7113"/>
              </a:lnSpc>
              <a:buFont typeface="Arial"/>
              <a:buChar char="⚬"/>
            </a:pPr>
            <a:r>
              <a:rPr lang="en-US" sz="3556" spc="177">
                <a:solidFill>
                  <a:srgbClr val="000000"/>
                </a:solidFill>
                <a:latin typeface="Glacial Indifference"/>
              </a:rPr>
              <a:t>helps visualize realistic &amp; imaginary physics scenarios</a:t>
            </a:r>
          </a:p>
          <a:p>
            <a:pPr marL="767946" indent="-383973" lvl="1">
              <a:lnSpc>
                <a:spcPts val="7113"/>
              </a:lnSpc>
              <a:buFont typeface="Arial"/>
              <a:buChar char="•"/>
            </a:pPr>
            <a:r>
              <a:rPr lang="en-US" sz="3556" spc="177">
                <a:solidFill>
                  <a:srgbClr val="000000"/>
                </a:solidFill>
                <a:latin typeface="Glacial Indifference"/>
              </a:rPr>
              <a:t>Simulation &amp; Modeling</a:t>
            </a:r>
          </a:p>
          <a:p>
            <a:pPr marL="1535891" indent="-511964" lvl="2">
              <a:lnSpc>
                <a:spcPts val="7113"/>
              </a:lnSpc>
              <a:buFont typeface="Arial"/>
              <a:buChar char="⚬"/>
            </a:pPr>
            <a:r>
              <a:rPr lang="en-US" sz="3556" spc="177">
                <a:solidFill>
                  <a:srgbClr val="000000"/>
                </a:solidFill>
                <a:latin typeface="Glacial Indifference"/>
              </a:rPr>
              <a:t>Helps people practice in a controlled environment</a:t>
            </a:r>
          </a:p>
          <a:p>
            <a:pPr marL="767946" indent="-383973" lvl="1">
              <a:lnSpc>
                <a:spcPts val="7113"/>
              </a:lnSpc>
              <a:buFont typeface="Arial"/>
              <a:buChar char="•"/>
            </a:pPr>
            <a:r>
              <a:rPr lang="en-US" sz="3556" spc="177">
                <a:solidFill>
                  <a:srgbClr val="000000"/>
                </a:solidFill>
                <a:latin typeface="Glacial Indifference"/>
              </a:rPr>
              <a:t>Cultural Preservation</a:t>
            </a:r>
          </a:p>
          <a:p>
            <a:pPr marL="1535891" indent="-511964" lvl="2">
              <a:lnSpc>
                <a:spcPts val="7113"/>
              </a:lnSpc>
              <a:buFont typeface="Arial"/>
              <a:buChar char="⚬"/>
            </a:pPr>
            <a:r>
              <a:rPr lang="en-US" sz="3556" spc="177">
                <a:solidFill>
                  <a:srgbClr val="000000"/>
                </a:solidFill>
                <a:latin typeface="Glacial Indifference"/>
              </a:rPr>
              <a:t>documents and revives cultural heritage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7487" y="1028700"/>
            <a:ext cx="8965206" cy="458227"/>
            <a:chOff x="0" y="0"/>
            <a:chExt cx="2361207" cy="1206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1207" cy="120685"/>
            </a:xfrm>
            <a:custGeom>
              <a:avLst/>
              <a:gdLst/>
              <a:ahLst/>
              <a:cxnLst/>
              <a:rect r="r" b="b" t="t" l="l"/>
              <a:pathLst>
                <a:path h="120685" w="2361207">
                  <a:moveTo>
                    <a:pt x="0" y="0"/>
                  </a:moveTo>
                  <a:lnTo>
                    <a:pt x="2361207" y="0"/>
                  </a:lnTo>
                  <a:lnTo>
                    <a:pt x="2361207" y="120685"/>
                  </a:lnTo>
                  <a:lnTo>
                    <a:pt x="0" y="120685"/>
                  </a:lnTo>
                  <a:close/>
                </a:path>
              </a:pathLst>
            </a:custGeom>
            <a:solidFill>
              <a:srgbClr val="EDE7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61207" cy="177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3873" y="8021497"/>
            <a:ext cx="2067030" cy="1837902"/>
          </a:xfrm>
          <a:custGeom>
            <a:avLst/>
            <a:gdLst/>
            <a:ahLst/>
            <a:cxnLst/>
            <a:rect r="r" b="b" t="t" l="l"/>
            <a:pathLst>
              <a:path h="1837902" w="2067030">
                <a:moveTo>
                  <a:pt x="0" y="0"/>
                </a:moveTo>
                <a:lnTo>
                  <a:pt x="2067030" y="0"/>
                </a:lnTo>
                <a:lnTo>
                  <a:pt x="2067030" y="1837902"/>
                </a:lnTo>
                <a:lnTo>
                  <a:pt x="0" y="1837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12716" y="572527"/>
            <a:ext cx="1829197" cy="2356454"/>
          </a:xfrm>
          <a:custGeom>
            <a:avLst/>
            <a:gdLst/>
            <a:ahLst/>
            <a:cxnLst/>
            <a:rect r="r" b="b" t="t" l="l"/>
            <a:pathLst>
              <a:path h="2356454" w="1829197">
                <a:moveTo>
                  <a:pt x="0" y="0"/>
                </a:moveTo>
                <a:lnTo>
                  <a:pt x="1829197" y="0"/>
                </a:lnTo>
                <a:lnTo>
                  <a:pt x="1829197" y="2356454"/>
                </a:lnTo>
                <a:lnTo>
                  <a:pt x="0" y="2356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13210" y="1816595"/>
            <a:ext cx="12661580" cy="712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7946" indent="-383973" lvl="1">
              <a:lnSpc>
                <a:spcPts val="7113"/>
              </a:lnSpc>
              <a:buFont typeface="Arial"/>
              <a:buChar char="•"/>
            </a:pPr>
            <a:r>
              <a:rPr lang="en-US" sz="3556" spc="177">
                <a:solidFill>
                  <a:srgbClr val="000000"/>
                </a:solidFill>
                <a:latin typeface="Glacial Indifference"/>
              </a:rPr>
              <a:t>Artificial intelligence</a:t>
            </a:r>
          </a:p>
          <a:p>
            <a:pPr marL="767946" indent="-383973" lvl="1">
              <a:lnSpc>
                <a:spcPts val="7113"/>
              </a:lnSpc>
              <a:buFont typeface="Arial"/>
              <a:buChar char="•"/>
            </a:pPr>
            <a:r>
              <a:rPr lang="en-US" sz="3556" spc="177">
                <a:solidFill>
                  <a:srgbClr val="000000"/>
                </a:solidFill>
                <a:latin typeface="Glacial Indifference"/>
              </a:rPr>
              <a:t>AR and VR</a:t>
            </a:r>
          </a:p>
          <a:p>
            <a:pPr marL="1535892" indent="-511964" lvl="2">
              <a:lnSpc>
                <a:spcPts val="7113"/>
              </a:lnSpc>
              <a:buFont typeface="Arial"/>
              <a:buChar char="⚬"/>
            </a:pPr>
            <a:r>
              <a:rPr lang="en-US" sz="3556" spc="177">
                <a:solidFill>
                  <a:srgbClr val="000000"/>
                </a:solidFill>
                <a:latin typeface="Glacial Indifference"/>
              </a:rPr>
              <a:t>Create more interactive &amp; immersive experiences</a:t>
            </a:r>
          </a:p>
          <a:p>
            <a:pPr marL="767946" indent="-383973" lvl="1">
              <a:lnSpc>
                <a:spcPts val="7113"/>
              </a:lnSpc>
              <a:buFont typeface="Arial"/>
              <a:buChar char="•"/>
            </a:pPr>
            <a:r>
              <a:rPr lang="en-US" sz="3556" spc="177">
                <a:solidFill>
                  <a:srgbClr val="000000"/>
                </a:solidFill>
                <a:latin typeface="Glacial Indifference"/>
              </a:rPr>
              <a:t>Globalization</a:t>
            </a:r>
          </a:p>
          <a:p>
            <a:pPr marL="1535892" indent="-511964" lvl="2">
              <a:lnSpc>
                <a:spcPts val="7113"/>
              </a:lnSpc>
              <a:buFont typeface="Arial"/>
              <a:buChar char="⚬"/>
            </a:pPr>
            <a:r>
              <a:rPr lang="en-US" sz="3556" spc="177">
                <a:solidFill>
                  <a:srgbClr val="000000"/>
                </a:solidFill>
                <a:latin typeface="Glacial Indifference"/>
              </a:rPr>
              <a:t>more creators in different countries</a:t>
            </a:r>
          </a:p>
          <a:p>
            <a:pPr marL="1535892" indent="-511964" lvl="2">
              <a:lnSpc>
                <a:spcPts val="7113"/>
              </a:lnSpc>
              <a:buFont typeface="Arial"/>
              <a:buChar char="⚬"/>
            </a:pPr>
            <a:r>
              <a:rPr lang="en-US" sz="3556" spc="177">
                <a:solidFill>
                  <a:srgbClr val="000000"/>
                </a:solidFill>
                <a:latin typeface="Glacial Indifference"/>
              </a:rPr>
              <a:t>more diversity in style, perspective, and storytelling</a:t>
            </a:r>
          </a:p>
          <a:p>
            <a:pPr marL="767946" indent="-383973" lvl="1">
              <a:lnSpc>
                <a:spcPts val="7113"/>
              </a:lnSpc>
              <a:buFont typeface="Arial"/>
              <a:buChar char="•"/>
            </a:pPr>
            <a:r>
              <a:rPr lang="en-US" sz="3556" spc="177">
                <a:solidFill>
                  <a:srgbClr val="000000"/>
                </a:solidFill>
                <a:latin typeface="Glacial Indifference"/>
              </a:rPr>
              <a:t>Streaming Services</a:t>
            </a:r>
          </a:p>
          <a:p>
            <a:pPr marL="1535892" indent="-511964" lvl="2">
              <a:lnSpc>
                <a:spcPts val="7113"/>
              </a:lnSpc>
              <a:buFont typeface="Arial"/>
              <a:buChar char="⚬"/>
            </a:pPr>
            <a:r>
              <a:rPr lang="en-US" sz="3556" spc="177">
                <a:solidFill>
                  <a:srgbClr val="000000"/>
                </a:solidFill>
                <a:latin typeface="Glacial Indifference"/>
              </a:rPr>
              <a:t>Distribution &amp; availability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56191" y="439177"/>
            <a:ext cx="817561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1200">
                <a:solidFill>
                  <a:srgbClr val="000000"/>
                </a:solidFill>
                <a:latin typeface="Quattrocento Bold"/>
              </a:rPr>
              <a:t>FUTURE TRENDS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9339" y="998443"/>
            <a:ext cx="7969322" cy="457112"/>
            <a:chOff x="0" y="0"/>
            <a:chExt cx="2098916" cy="1203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98916" cy="120392"/>
            </a:xfrm>
            <a:custGeom>
              <a:avLst/>
              <a:gdLst/>
              <a:ahLst/>
              <a:cxnLst/>
              <a:rect r="r" b="b" t="t" l="l"/>
              <a:pathLst>
                <a:path h="120392" w="2098916">
                  <a:moveTo>
                    <a:pt x="0" y="0"/>
                  </a:moveTo>
                  <a:lnTo>
                    <a:pt x="2098916" y="0"/>
                  </a:lnTo>
                  <a:lnTo>
                    <a:pt x="2098916" y="120392"/>
                  </a:lnTo>
                  <a:lnTo>
                    <a:pt x="0" y="120392"/>
                  </a:lnTo>
                  <a:close/>
                </a:path>
              </a:pathLst>
            </a:custGeom>
            <a:solidFill>
              <a:srgbClr val="EDE7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098916" cy="177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577862" y="6903999"/>
            <a:ext cx="5398076" cy="315787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006204" y="407893"/>
            <a:ext cx="654139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1200">
                <a:solidFill>
                  <a:srgbClr val="000000"/>
                </a:solidFill>
                <a:latin typeface="Quattrocento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06876"/>
            <a:ext cx="16230600" cy="376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8605" indent="-384302" lvl="1">
              <a:lnSpc>
                <a:spcPts val="6052"/>
              </a:lnSpc>
              <a:buFont typeface="Arial"/>
              <a:buChar char="•"/>
            </a:pPr>
            <a:r>
              <a:rPr lang="en-US" sz="3560" spc="178">
                <a:solidFill>
                  <a:srgbClr val="000000"/>
                </a:solidFill>
                <a:latin typeface="Glacial Indifference"/>
              </a:rPr>
              <a:t>Animation is a powerful tool for a variety of purposes</a:t>
            </a:r>
          </a:p>
          <a:p>
            <a:pPr marL="768605" indent="-384302" lvl="1">
              <a:lnSpc>
                <a:spcPts val="6052"/>
              </a:lnSpc>
              <a:buFont typeface="Arial"/>
              <a:buChar char="•"/>
            </a:pPr>
            <a:r>
              <a:rPr lang="en-US" sz="3560" spc="178">
                <a:solidFill>
                  <a:srgbClr val="000000"/>
                </a:solidFill>
                <a:latin typeface="Glacial Indifference"/>
              </a:rPr>
              <a:t>Simplifies complex problems and deepens emotional connections</a:t>
            </a:r>
          </a:p>
          <a:p>
            <a:pPr marL="768605" indent="-384302" lvl="1">
              <a:lnSpc>
                <a:spcPts val="6052"/>
              </a:lnSpc>
              <a:buFont typeface="Arial"/>
              <a:buChar char="•"/>
            </a:pPr>
            <a:r>
              <a:rPr lang="en-US" sz="3560" spc="178">
                <a:solidFill>
                  <a:srgbClr val="000000"/>
                </a:solidFill>
                <a:latin typeface="Glacial Indifference"/>
              </a:rPr>
              <a:t>Future trends: tech advancements &amp; increased distribution</a:t>
            </a:r>
          </a:p>
          <a:p>
            <a:pPr marL="768605" indent="-384302" lvl="1">
              <a:lnSpc>
                <a:spcPts val="6052"/>
              </a:lnSpc>
              <a:buFont typeface="Arial"/>
              <a:buChar char="•"/>
            </a:pPr>
            <a:r>
              <a:rPr lang="en-US" sz="3560" spc="178">
                <a:solidFill>
                  <a:srgbClr val="000000"/>
                </a:solidFill>
                <a:latin typeface="Glacial Indifference"/>
              </a:rPr>
              <a:t>Encourages artists to think outside the box</a:t>
            </a:r>
          </a:p>
          <a:p>
            <a:pPr marL="768605" indent="-384302" lvl="1">
              <a:lnSpc>
                <a:spcPts val="6052"/>
              </a:lnSpc>
              <a:buFont typeface="Arial"/>
              <a:buChar char="•"/>
            </a:pPr>
            <a:r>
              <a:rPr lang="en-US" sz="3560" spc="178">
                <a:solidFill>
                  <a:srgbClr val="000000"/>
                </a:solidFill>
                <a:latin typeface="Glacial Indifference"/>
              </a:rPr>
              <a:t>Animation will always be in demand as it creates endless opportunities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37040" y="1079857"/>
            <a:ext cx="5613919" cy="406043"/>
            <a:chOff x="0" y="0"/>
            <a:chExt cx="1478563" cy="106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8563" cy="106941"/>
            </a:xfrm>
            <a:custGeom>
              <a:avLst/>
              <a:gdLst/>
              <a:ahLst/>
              <a:cxnLst/>
              <a:rect r="r" b="b" t="t" l="l"/>
              <a:pathLst>
                <a:path h="106941" w="1478563">
                  <a:moveTo>
                    <a:pt x="0" y="0"/>
                  </a:moveTo>
                  <a:lnTo>
                    <a:pt x="1478563" y="0"/>
                  </a:lnTo>
                  <a:lnTo>
                    <a:pt x="1478563" y="106941"/>
                  </a:lnTo>
                  <a:lnTo>
                    <a:pt x="0" y="106941"/>
                  </a:lnTo>
                  <a:close/>
                </a:path>
              </a:pathLst>
            </a:custGeom>
            <a:solidFill>
              <a:srgbClr val="EDE7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78563" cy="164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871979" y="438150"/>
            <a:ext cx="478426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1200">
                <a:solidFill>
                  <a:srgbClr val="000000"/>
                </a:solidFill>
                <a:latin typeface="Quattrocento Bold"/>
              </a:rPr>
              <a:t>SOURCES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9342" y="1971683"/>
            <a:ext cx="15129316" cy="684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129">
                <a:solidFill>
                  <a:srgbClr val="000000"/>
                </a:solidFill>
                <a:latin typeface="Glacial Indifference"/>
              </a:rPr>
              <a:t>Avadmin. “Benefits of Using Animation in Education.” Alternative View Studios, Alternative View Studios &amp; clients, 15 July 2022, avstudios.com/post/benefits-of-using-animation-in-education. </a:t>
            </a:r>
          </a:p>
          <a:p>
            <a:pPr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129">
                <a:solidFill>
                  <a:srgbClr val="000000"/>
                </a:solidFill>
                <a:latin typeface="Glacial Indifference"/>
              </a:rPr>
              <a:t>Gibson, Dylan. “Why Animation Is Important.” Stone Soup, Children’s Art Foundation–Stone Soup Inc., 2 July 2019, stonesoup.com/post/why-animation-is-important/. </a:t>
            </a:r>
          </a:p>
          <a:p>
            <a:pPr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129">
                <a:solidFill>
                  <a:srgbClr val="000000"/>
                </a:solidFill>
                <a:latin typeface="Glacial Indifference"/>
              </a:rPr>
              <a:t>Maio, Alyssa. “Video: Ultimate Guide to Animation - Types and Styles.” StudioBinder, STUDIOBINDER INC., 25 Sept. 2023, www.studiobinder.com/blog/what-is-animation-definition/. </a:t>
            </a:r>
          </a:p>
          <a:p>
            <a:pPr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129">
                <a:solidFill>
                  <a:srgbClr val="000000"/>
                </a:solidFill>
                <a:latin typeface="Glacial Indifference"/>
              </a:rPr>
              <a:t>Mok, Jeffrey. “Animation Thinking.” Medium, Domain Product Design, 30 Jan. 2019, medium.com/design-domain/animation-thinking-the-user-experience-13fa72dadb12. </a:t>
            </a:r>
          </a:p>
          <a:p>
            <a:pPr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129">
                <a:solidFill>
                  <a:srgbClr val="000000"/>
                </a:solidFill>
                <a:latin typeface="Glacial Indifference"/>
              </a:rPr>
              <a:t>Tiwana, Samra. “A Deep Dive into the Present and Future of Animation.” MotionCue, MotionCue, 21 Feb. 2023, motioncue.com/present-and-future-of-animation/#:~:text=AR%2FVR,animated%20worlds%20in%20new%20ways. </a:t>
            </a:r>
          </a:p>
          <a:p>
            <a:pPr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129">
                <a:solidFill>
                  <a:srgbClr val="000000"/>
                </a:solidFill>
                <a:latin typeface="Glacial Indifference"/>
              </a:rPr>
              <a:t>"Mulan (1998) Trailer #1 | Movieclips Classic Trailers." YouTube, uploaded by Rotten Tomatoes Classic Trailers, 14 March 2018, </a:t>
            </a:r>
            <a:r>
              <a:rPr lang="en-US" sz="2599" spc="129" u="sng">
                <a:solidFill>
                  <a:srgbClr val="000000"/>
                </a:solidFill>
                <a:latin typeface="Glacial Indifference"/>
                <a:hlinkClick r:id="rId2" tooltip="https://www.youtube.com/watch?v=HKH7_n425Ss"/>
              </a:rPr>
              <a:t>www.youtube.com/xxxxx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DAFwdLphKco</dc:identifier>
  <dcterms:modified xsi:type="dcterms:W3CDTF">2011-08-01T06:04:30Z</dcterms:modified>
  <cp:revision>1</cp:revision>
  <dc:title>Animation</dc:title>
</cp:coreProperties>
</file>